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63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90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324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69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460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78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41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188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28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172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7553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628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5101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912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197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176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65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63388" y="2433917"/>
            <a:ext cx="9374188" cy="3550023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/>
              <a:t>ТЕМА </a:t>
            </a:r>
            <a:r>
              <a:rPr lang="kk-KZ" dirty="0" smtClean="0"/>
              <a:t>6 </a:t>
            </a:r>
            <a:r>
              <a:rPr lang="kk-KZ" dirty="0" smtClean="0"/>
              <a:t>ЛЕКЦИЯ </a:t>
            </a:r>
            <a:r>
              <a:rPr lang="kk-KZ" dirty="0" smtClean="0"/>
              <a:t>8</a:t>
            </a:r>
            <a:br>
              <a:rPr lang="kk-KZ" dirty="0" smtClean="0"/>
            </a:br>
            <a:r>
              <a:rPr lang="kk-KZ" dirty="0" smtClean="0"/>
              <a:t>Влияние </a:t>
            </a:r>
            <a:r>
              <a:rPr lang="kk-KZ" dirty="0"/>
              <a:t>элементов маршрута, частоты движения, состава движения и количества полос на порядок и безопасность движения.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9109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0322" y="1134208"/>
            <a:ext cx="8144134" cy="2972571"/>
          </a:xfrm>
        </p:spPr>
        <p:txBody>
          <a:bodyPr/>
          <a:lstStyle/>
          <a:p>
            <a:r>
              <a:rPr lang="ru-RU" sz="3600" dirty="0"/>
              <a:t>ХАРАКТЕРИСТИКИ ТРАНСПОРТНО-ЭКСПЛУАТАЦИОННОГО </a:t>
            </a:r>
            <a:br>
              <a:rPr lang="ru-RU" sz="3600" dirty="0"/>
            </a:br>
            <a:r>
              <a:rPr lang="ru-RU" sz="3600" dirty="0"/>
              <a:t>СОСТОЯНИЯ АВТОМОБИЛЬНЫХ ДОРОГ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294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Факторы, влияющие на работу и состояние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На состояние автомобильной дороги влияет много факторов, которые должны учитываться при ее проектировании и организации работ по ремонту и содержанию. </a:t>
            </a:r>
            <a:r>
              <a:rPr lang="ru-RU" dirty="0" smtClean="0"/>
              <a:t>После </a:t>
            </a:r>
            <a:r>
              <a:rPr lang="ru-RU" dirty="0"/>
              <a:t>ввода в эксплуатацию на дорогу одновременно воздействуют нагрузки от </a:t>
            </a:r>
            <a:r>
              <a:rPr lang="ru-RU" dirty="0" smtClean="0"/>
              <a:t>проходящих </a:t>
            </a:r>
            <a:r>
              <a:rPr lang="ru-RU" dirty="0"/>
              <a:t>транспортных средств, грунтовые и поверхностные воды, природно-климатические факторы, а также хозяйственная деятельность людей в районе </a:t>
            </a:r>
            <a:r>
              <a:rPr lang="ru-RU" dirty="0" err="1"/>
              <a:t>проложения</a:t>
            </a:r>
            <a:r>
              <a:rPr lang="ru-RU" dirty="0"/>
              <a:t> дороги.</a:t>
            </a:r>
          </a:p>
        </p:txBody>
      </p:sp>
    </p:spTree>
    <p:extLst>
      <p:ext uri="{BB962C8B-B14F-4D97-AF65-F5344CB8AC3E}">
        <p14:creationId xmlns:p14="http://schemas.microsoft.com/office/powerpoint/2010/main" val="122445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Можно выделить следующие группы переменных во времени показателей, </a:t>
            </a:r>
            <a:r>
              <a:rPr lang="ru-RU" dirty="0" smtClean="0"/>
              <a:t>характеризующих </a:t>
            </a:r>
            <a:r>
              <a:rPr lang="ru-RU" dirty="0"/>
              <a:t>транспортную работу автомобильной дороги, технико-эксплуатационные качества дорожной одежды и земляного полотна, общее состояние автомобильной дороги и условия движения по ней, эффективность транспортной работы дороги. </a:t>
            </a:r>
          </a:p>
        </p:txBody>
      </p:sp>
    </p:spTree>
    <p:extLst>
      <p:ext uri="{BB962C8B-B14F-4D97-AF65-F5344CB8AC3E}">
        <p14:creationId xmlns:p14="http://schemas.microsoft.com/office/powerpoint/2010/main" val="2314591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dirty="0"/>
              <a:t>К первой группе показателей относятся интенсивность, состав и объем движения, пропускная и провозная способность автомобильной дороги, скорость движения и время сообщения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Интенсивность движения</a:t>
            </a:r>
            <a:r>
              <a:rPr lang="ru-RU" dirty="0"/>
              <a:t> N, авт./ч или авт./</a:t>
            </a:r>
            <a:r>
              <a:rPr lang="ru-RU" dirty="0" err="1"/>
              <a:t>сут</a:t>
            </a:r>
            <a:r>
              <a:rPr lang="ru-RU" dirty="0"/>
              <a:t>, - число автомобилей, проходящих через некоторое поперечное сечение автомобильной дороги за единицу времени (час, сутки). Интенсивность движения является очень важным и сложным показателем, </a:t>
            </a:r>
            <a:r>
              <a:rPr lang="ru-RU" dirty="0" err="1"/>
              <a:t>изме-няющимся</a:t>
            </a:r>
            <a:r>
              <a:rPr lang="ru-RU" dirty="0"/>
              <a:t> во времени (в течение часа, суток, недели, месяца и года). В зависимости от интенсивности движения устанавливают категорию автомобильной дороги, выбирают сроки выполнения ремонта дороги и мероприятия по организации дорожного движения. </a:t>
            </a:r>
          </a:p>
        </p:txBody>
      </p:sp>
    </p:spTree>
    <p:extLst>
      <p:ext uri="{BB962C8B-B14F-4D97-AF65-F5344CB8AC3E}">
        <p14:creationId xmlns:p14="http://schemas.microsoft.com/office/powerpoint/2010/main" val="3064144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Объем движения</a:t>
            </a:r>
            <a:r>
              <a:rPr lang="ru-RU" dirty="0"/>
              <a:t> - суммарное число автомобилей, проходящих через данный </a:t>
            </a:r>
            <a:r>
              <a:rPr lang="ru-RU" dirty="0" smtClean="0"/>
              <a:t>участок </a:t>
            </a:r>
            <a:r>
              <a:rPr lang="ru-RU" dirty="0"/>
              <a:t>дороги за определенный период времени, измеряемый путем непрерывных </a:t>
            </a:r>
            <a:r>
              <a:rPr lang="ru-RU" dirty="0" smtClean="0"/>
              <a:t>наблюдений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Состав движения (транспортного потока)</a:t>
            </a:r>
            <a:r>
              <a:rPr lang="ru-RU" dirty="0"/>
              <a:t> р, %, - распределение в процентном от-ношении всего транспортного потока по видам транспортных средств (легковые </a:t>
            </a:r>
            <a:r>
              <a:rPr lang="ru-RU" dirty="0" smtClean="0"/>
              <a:t>автомобили</a:t>
            </a:r>
            <a:r>
              <a:rPr lang="ru-RU" dirty="0"/>
              <a:t>, автобусы, грузовые автомобили: тяжелые, средние, легкие). Состав движения </a:t>
            </a:r>
            <a:r>
              <a:rPr lang="ru-RU" dirty="0" smtClean="0"/>
              <a:t>зависит </a:t>
            </a:r>
            <a:r>
              <a:rPr lang="ru-RU" dirty="0"/>
              <a:t>от района </a:t>
            </a:r>
            <a:r>
              <a:rPr lang="ru-RU" dirty="0" err="1"/>
              <a:t>проложения</a:t>
            </a:r>
            <a:r>
              <a:rPr lang="ru-RU" dirty="0"/>
              <a:t> дороги, наличия промышленных предприятий, дня недели и сезона. Состав движения оказывает существенное влияние на выбор мероприятий по </a:t>
            </a:r>
            <a:r>
              <a:rPr lang="ru-RU" dirty="0" smtClean="0"/>
              <a:t>организации </a:t>
            </a:r>
            <a:r>
              <a:rPr lang="ru-RU" dirty="0"/>
              <a:t>дорожного движения.</a:t>
            </a:r>
          </a:p>
          <a:p>
            <a:pPr marL="0" indent="457200" algn="just">
              <a:buNone/>
            </a:pPr>
            <a:r>
              <a:rPr lang="ru-RU" b="1" i="1" dirty="0"/>
              <a:t>Грузонапряженность дороги (брутто) Q</a:t>
            </a:r>
            <a:r>
              <a:rPr lang="ru-RU" dirty="0"/>
              <a:t>, т/год или т/</a:t>
            </a:r>
            <a:r>
              <a:rPr lang="ru-RU" dirty="0" err="1"/>
              <a:t>сут</a:t>
            </a:r>
            <a:r>
              <a:rPr lang="ru-RU" dirty="0"/>
              <a:t>, - суммарная масса грузов и транспортных средств, проходящих по данному участку дороги в обоих направлениях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386531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Грузонапряженность дороги (нетто) - </a:t>
            </a:r>
            <a:r>
              <a:rPr lang="ru-RU" dirty="0"/>
              <a:t>общая масса грузов, перевозимых по дан-ному участку дороги в обоих направлениях в единицу времени и на единицу пути. </a:t>
            </a:r>
            <a:r>
              <a:rPr lang="ru-RU" dirty="0" smtClean="0"/>
              <a:t>Показатель </a:t>
            </a:r>
            <a:r>
              <a:rPr lang="ru-RU" dirty="0"/>
              <a:t>грузонапряженности дороги чаще всего применяют для оценки работоспособности дорожной одежды.</a:t>
            </a:r>
          </a:p>
          <a:p>
            <a:pPr marL="0" indent="457200" algn="just">
              <a:buNone/>
            </a:pPr>
            <a:r>
              <a:rPr lang="ru-RU" b="1" i="1" dirty="0"/>
              <a:t>Пропускная способность автомобильной дороги Р, </a:t>
            </a:r>
            <a:r>
              <a:rPr lang="ru-RU" dirty="0"/>
              <a:t>авт./ч, - максимальное число автомобилей, которое может пропустить данный участок дороги или дорога в целом в единицу времени. Пропускная способность является важнейшим показателем в </a:t>
            </a:r>
            <a:r>
              <a:rPr lang="ru-RU" dirty="0" smtClean="0"/>
              <a:t>проектировании </a:t>
            </a:r>
            <a:r>
              <a:rPr lang="ru-RU" dirty="0"/>
              <a:t>поперечного профиля и геометрических элементов дороги.</a:t>
            </a:r>
          </a:p>
          <a:p>
            <a:pPr marL="0" indent="457200" algn="just">
              <a:buNone/>
            </a:pPr>
            <a:r>
              <a:rPr lang="ru-RU" b="1" i="1" dirty="0"/>
              <a:t>Провозная способность дороги М, </a:t>
            </a:r>
            <a:r>
              <a:rPr lang="ru-RU" dirty="0"/>
              <a:t>пасс./ч или т/ч, - максимальная масса грузов или максимальное число пассажиров, которые могут перевозиться через данный участок </a:t>
            </a:r>
            <a:r>
              <a:rPr lang="ru-RU" dirty="0" smtClean="0"/>
              <a:t>автомобильной </a:t>
            </a:r>
            <a:r>
              <a:rPr lang="ru-RU" dirty="0"/>
              <a:t>дороги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726268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Коэффициент загрузки дороги движением z - </a:t>
            </a:r>
            <a:r>
              <a:rPr lang="ru-RU" dirty="0"/>
              <a:t>отношение интенсивности движения к пропускной способности рассматриваемого участка дороги. Этот показатель является одним из основных при расчете числа полос движения и размеров геометрических </a:t>
            </a:r>
            <a:r>
              <a:rPr lang="ru-RU" dirty="0" smtClean="0"/>
              <a:t>элементов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Скорость движения υ, км/ч, - </a:t>
            </a:r>
            <a:r>
              <a:rPr lang="ru-RU" dirty="0"/>
              <a:t>важнейший качественный показатель транспортной работы автомобильной дороги и ее состояния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Расчетной скоростью</a:t>
            </a:r>
            <a:r>
              <a:rPr lang="ru-RU" dirty="0"/>
              <a:t> движения называется максимально безопасная скорость движения одиночного автомобиля на сухом дорожном покрытии при достаточном </a:t>
            </a:r>
            <a:r>
              <a:rPr lang="ru-RU" dirty="0" smtClean="0"/>
              <a:t>расстоянии </a:t>
            </a:r>
            <a:r>
              <a:rPr lang="ru-RU" dirty="0"/>
              <a:t>видимости, допускаемая на дороге рассматриваемой категории. На величину расчетной скорости движения проектируют все геометрические элементы автомобильных дорог и в первую очередь элементы плана и продольного профиля дороги.</a:t>
            </a:r>
          </a:p>
        </p:txBody>
      </p:sp>
    </p:spTree>
    <p:extLst>
      <p:ext uri="{BB962C8B-B14F-4D97-AF65-F5344CB8AC3E}">
        <p14:creationId xmlns:p14="http://schemas.microsoft.com/office/powerpoint/2010/main" val="709050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457200" algn="just">
              <a:buNone/>
            </a:pPr>
            <a:r>
              <a:rPr lang="ru-RU" b="1" i="1" dirty="0"/>
              <a:t>Конструктивная скорость движения автомобиля </a:t>
            </a:r>
            <a:r>
              <a:rPr lang="ru-RU" dirty="0"/>
              <a:t>представляет собой </a:t>
            </a:r>
            <a:r>
              <a:rPr lang="ru-RU" dirty="0" smtClean="0"/>
              <a:t>максимальную </a:t>
            </a:r>
            <a:r>
              <a:rPr lang="ru-RU" dirty="0"/>
              <a:t>скорость движения, развиваемую автомобилем данной конструкции. </a:t>
            </a:r>
            <a:r>
              <a:rPr lang="ru-RU" dirty="0" smtClean="0"/>
              <a:t>Конструктивная </a:t>
            </a:r>
            <a:r>
              <a:rPr lang="ru-RU" dirty="0"/>
              <a:t>скорость движения зависит от типа автомобиля, удельной мощности его двигателя.</a:t>
            </a:r>
          </a:p>
          <a:p>
            <a:pPr marL="0" indent="457200" algn="just">
              <a:buNone/>
            </a:pPr>
            <a:r>
              <a:rPr lang="ru-RU" b="1" i="1" dirty="0"/>
              <a:t>Мгновенная скорость движения - </a:t>
            </a:r>
            <a:r>
              <a:rPr lang="ru-RU" dirty="0"/>
              <a:t>это фактическая скорость, измеренная в </a:t>
            </a:r>
            <a:r>
              <a:rPr lang="ru-RU" dirty="0" smtClean="0"/>
              <a:t>конкретных </a:t>
            </a:r>
            <a:r>
              <a:rPr lang="ru-RU" dirty="0"/>
              <a:t>створах дороги. Мгновенная скорость движения представляет собой скорость </a:t>
            </a:r>
            <a:r>
              <a:rPr lang="ru-RU" dirty="0" smtClean="0"/>
              <a:t>движения </a:t>
            </a:r>
            <a:r>
              <a:rPr lang="ru-RU" dirty="0"/>
              <a:t>одиночных автомобилей или транспортного потока на данном коротком участке </a:t>
            </a:r>
            <a:r>
              <a:rPr lang="ru-RU" dirty="0" smtClean="0"/>
              <a:t>дороги </a:t>
            </a:r>
            <a:r>
              <a:rPr lang="ru-RU" dirty="0"/>
              <a:t>в рассматриваемый промежуток времени. Значение мгновенной скорости движения характеризует фактические условия движения в конкретном месте дороги и в данный момент времени.</a:t>
            </a:r>
          </a:p>
          <a:p>
            <a:pPr marL="0" indent="457200" algn="just">
              <a:buNone/>
            </a:pPr>
            <a:r>
              <a:rPr lang="ru-RU" b="1" i="1" dirty="0"/>
              <a:t>Скорость сообщения </a:t>
            </a:r>
            <a:r>
              <a:rPr lang="ru-RU" dirty="0"/>
              <a:t>показывает среднюю скорость движения на данном маршруте с учетом задержек, вызванных наличием пересечений в одном уровне, железнодорожных переездов или взаимным влиянием автомобилей в потоке. Скорость сообщения является основным показателем транспортной работы дороги.</a:t>
            </a:r>
          </a:p>
        </p:txBody>
      </p:sp>
    </p:spTree>
    <p:extLst>
      <p:ext uri="{BB962C8B-B14F-4D97-AF65-F5344CB8AC3E}">
        <p14:creationId xmlns:p14="http://schemas.microsoft.com/office/powerpoint/2010/main" val="4089435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Техническая скорость движения </a:t>
            </a:r>
            <a:r>
              <a:rPr lang="ru-RU" dirty="0"/>
              <a:t>показывает среднюю скорость движения на </a:t>
            </a:r>
            <a:r>
              <a:rPr lang="ru-RU" dirty="0" smtClean="0"/>
              <a:t>данном </a:t>
            </a:r>
            <a:r>
              <a:rPr lang="ru-RU" dirty="0"/>
              <a:t>маршруте без учета задержек, вызванных наличием пересечений в одном уровне или другими факторами, и определяется в основном размерами геометрических элементов </a:t>
            </a:r>
            <a:r>
              <a:rPr lang="ru-RU" dirty="0" smtClean="0"/>
              <a:t>дороги</a:t>
            </a:r>
            <a:r>
              <a:rPr lang="ru-RU" dirty="0"/>
              <a:t>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b="1" i="1" dirty="0"/>
              <a:t>Расчетная скорость</a:t>
            </a:r>
            <a:r>
              <a:rPr lang="ru-RU" dirty="0"/>
              <a:t>, принимаемая при организации движения, представляет собой скорость движения, на которую рассчитывается работа всех систем управления </a:t>
            </a:r>
            <a:r>
              <a:rPr lang="ru-RU" dirty="0" smtClean="0"/>
              <a:t>движением</a:t>
            </a:r>
            <a:r>
              <a:rPr lang="ru-RU" dirty="0"/>
              <a:t>, исходя из которой выбирается вид дорожного знака и размеры элементов разметки проезжей части.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dirty="0"/>
              <a:t>Под </a:t>
            </a:r>
            <a:r>
              <a:rPr lang="ru-RU" b="1" i="1" dirty="0"/>
              <a:t>оптимальной скоростью </a:t>
            </a:r>
            <a:r>
              <a:rPr lang="ru-RU" dirty="0"/>
              <a:t>движения понимается скорость движения, при </a:t>
            </a:r>
            <a:r>
              <a:rPr lang="ru-RU" dirty="0" smtClean="0"/>
              <a:t>которой </a:t>
            </a:r>
            <a:r>
              <a:rPr lang="ru-RU" dirty="0"/>
              <a:t>обеспечиваются наиболее эффективные условия транспортной работы дороги и </a:t>
            </a:r>
            <a:r>
              <a:rPr lang="ru-RU" dirty="0" smtClean="0"/>
              <a:t>автомобильного </a:t>
            </a:r>
            <a:r>
              <a:rPr lang="ru-RU" dirty="0"/>
              <a:t>транспорта, а также благоприятные условия для работы водителей.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537191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Время сообщения, ч или мин, - </a:t>
            </a:r>
            <a:r>
              <a:rPr lang="ru-RU" dirty="0"/>
              <a:t>продолжительность движения по рассматриваемому маршруту (дороге) без учета остановок в пути, учитываются только задержки, вызванные наличием других автомобилей и ожиданием на перекрестках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Удельное время сообщения</a:t>
            </a:r>
            <a:r>
              <a:rPr lang="ru-RU" dirty="0"/>
              <a:t> (темп движения), мин/км, - средняя продолжительность проезда 1 км дороги транспортным потоком; определяется по средней скорости </a:t>
            </a:r>
            <a:r>
              <a:rPr lang="ru-RU" dirty="0" smtClean="0"/>
              <a:t>сообщения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8965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27294" y="16943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492622" y="658906"/>
            <a:ext cx="9816353" cy="40149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 smtClean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dirty="0" smtClean="0"/>
          </a:p>
          <a:p>
            <a:r>
              <a:rPr lang="ru-RU" dirty="0" smtClean="0"/>
              <a:t>Технология и организация работ на производственных предприятиях дорожного хозяйства: </a:t>
            </a:r>
            <a:r>
              <a:rPr lang="ru-RU" dirty="0" err="1" smtClean="0"/>
              <a:t>Силкин</a:t>
            </a:r>
            <a:r>
              <a:rPr lang="ru-RU" dirty="0" smtClean="0"/>
              <a:t> В.В. – М., ISBN:, 2010. – 224 с.</a:t>
            </a:r>
          </a:p>
          <a:p>
            <a:r>
              <a:rPr lang="kk-KZ" dirty="0" smtClean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dirty="0" smtClean="0"/>
          </a:p>
          <a:p>
            <a:r>
              <a:rPr lang="ru-RU" dirty="0" smtClean="0"/>
              <a:t>Справочная энциклопедия дорожника. Том </a:t>
            </a:r>
            <a:r>
              <a:rPr lang="en-GB" dirty="0" smtClean="0"/>
              <a:t>I</a:t>
            </a:r>
            <a:r>
              <a:rPr lang="ru-RU" dirty="0" smtClean="0"/>
              <a:t>. Строительство и реконструкция автомобильных дорог   /Под. ред. А.</a:t>
            </a:r>
            <a:r>
              <a:rPr lang="kk-KZ" dirty="0" smtClean="0"/>
              <a:t>П. Васильева</a:t>
            </a:r>
            <a:r>
              <a:rPr lang="ru-RU" dirty="0" smtClean="0"/>
              <a:t> –М.: Транспорт, 2005.</a:t>
            </a:r>
          </a:p>
          <a:p>
            <a:r>
              <a:rPr lang="ru-RU" dirty="0" smtClean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dirty="0" smtClean="0"/>
              <a:t>Примеры проектирования производственных предприятий дорожного строительства: </a:t>
            </a:r>
            <a:r>
              <a:rPr lang="ru-RU" dirty="0" err="1" smtClean="0"/>
              <a:t>Е.Н.Дубровин</a:t>
            </a:r>
            <a:r>
              <a:rPr lang="ru-RU" dirty="0" smtClean="0"/>
              <a:t> и др.-Москва. Высшая школа,1966-403с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48116" y="302559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СПИСОК  ЛИТЕРАТУРЫ: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7129" y="847166"/>
            <a:ext cx="9991165" cy="249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1. Как формируются железобетонные изделия</a:t>
            </a:r>
            <a:r>
              <a:rPr lang="en-US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2. Как организуют склады готовой продукций?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3</a:t>
            </a:r>
            <a:r>
              <a:rPr lang="ru-RU" sz="28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Как хранят ЖБИ 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4. Какие меры охраны труда и </a:t>
            </a:r>
            <a:r>
              <a:rPr lang="ru-RU" sz="280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противопожарной защиты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2210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1334</TotalTime>
  <Words>1032</Words>
  <Application>Microsoft Office PowerPoint</Application>
  <PresentationFormat>Широкоэкранный</PresentationFormat>
  <Paragraphs>44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Легкий дым</vt:lpstr>
      <vt:lpstr>ТЕМА 6 ЛЕКЦИЯ 8 Влияние элементов маршрута, частоты движения, состава движения и количества полос на порядок и безопасность движения. </vt:lpstr>
      <vt:lpstr>ХАРАКТЕРИСТИКИ ТРАНСПОРТНО-ЭКСПЛУАТАЦИОННОГО  СОСТОЯНИЯ АВТОМОБИЛЬНЫХ ДОРОГ</vt:lpstr>
      <vt:lpstr>Факторы, влияющие на работу и состояние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4</cp:revision>
  <dcterms:created xsi:type="dcterms:W3CDTF">2021-09-21T09:49:02Z</dcterms:created>
  <dcterms:modified xsi:type="dcterms:W3CDTF">2021-10-19T04:53:39Z</dcterms:modified>
</cp:coreProperties>
</file>